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33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Tanswell" initials="N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432F4-5B54-46B0-BBB3-747462EFB915}" v="458" dt="2025-03-04T17:18:48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4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8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92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1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5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17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4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4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16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33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494F-0A77-4330-8370-9C61FE9F1DF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29/04/2025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8D0D9-A177-4A47-BF68-CAF9F78E814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EE4278-601E-4BC4-A88F-50B0423DDA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382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320687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4613554" y="1317875"/>
            <a:ext cx="534510" cy="2399158"/>
          </a:xfrm>
          <a:prstGeom prst="rect">
            <a:avLst/>
          </a:prstGeom>
          <a:noFill/>
          <a:ln>
            <a:solidFill>
              <a:srgbClr val="B501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25167" y="-21768"/>
            <a:ext cx="89212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 dirty="0">
                <a:solidFill>
                  <a:srgbClr val="B50156"/>
                </a:solidFill>
                <a:latin typeface="Calibri"/>
                <a:cs typeface="Arial"/>
              </a:rPr>
              <a:t>Family and Affected Others Worker                                                           Role Profile </a:t>
            </a:r>
            <a:r>
              <a:rPr lang="en-US" altLang="en-US" sz="1050" i="1" dirty="0">
                <a:solidFill>
                  <a:srgbClr val="B50156"/>
                </a:solidFill>
                <a:latin typeface="Calibri"/>
                <a:cs typeface="Arial"/>
              </a:rPr>
              <a:t>Delivering high-quality person-</a:t>
            </a:r>
            <a:r>
              <a:rPr lang="en-US" altLang="en-US" sz="1050" i="1" dirty="0" err="1">
                <a:solidFill>
                  <a:srgbClr val="B50156"/>
                </a:solidFill>
                <a:latin typeface="Calibri"/>
                <a:cs typeface="Arial"/>
              </a:rPr>
              <a:t>centred</a:t>
            </a:r>
            <a:r>
              <a:rPr lang="en-US" altLang="en-US" sz="1050" i="1" dirty="0">
                <a:solidFill>
                  <a:srgbClr val="B50156"/>
                </a:solidFill>
                <a:latin typeface="Calibri"/>
                <a:cs typeface="Arial"/>
              </a:rPr>
              <a:t> support to those affected by substance use issues</a:t>
            </a:r>
            <a:endParaRPr lang="en-US" altLang="en-US" sz="1050" i="1" dirty="0">
              <a:solidFill>
                <a:srgbClr val="B50156"/>
              </a:solidFill>
              <a:latin typeface="Calibri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B50156"/>
                </a:solidFill>
                <a:latin typeface="Calibri"/>
                <a:cs typeface="Arial"/>
              </a:rPr>
              <a:t>	</a:t>
            </a:r>
            <a:endParaRPr lang="en-GB" altLang="en-US" sz="1200" b="1" i="1" dirty="0">
              <a:solidFill>
                <a:srgbClr val="B50156"/>
              </a:solidFill>
              <a:latin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521" y="1181715"/>
            <a:ext cx="4305653" cy="5329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15000"/>
              </a:lnSpc>
            </a:pPr>
            <a:endParaRPr lang="en-GB" sz="1000">
              <a:solidFill>
                <a:prstClr val="black"/>
              </a:solidFill>
            </a:endParaRPr>
          </a:p>
        </p:txBody>
      </p:sp>
      <p:sp>
        <p:nvSpPr>
          <p:cNvPr id="7" name="Trapezoid 6"/>
          <p:cNvSpPr/>
          <p:nvPr/>
        </p:nvSpPr>
        <p:spPr>
          <a:xfrm rot="10800000">
            <a:off x="115228" y="868650"/>
            <a:ext cx="4312756" cy="360363"/>
          </a:xfrm>
          <a:prstGeom prst="trapezoid">
            <a:avLst/>
          </a:prstGeom>
          <a:solidFill>
            <a:srgbClr val="E94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94339" y="868650"/>
            <a:ext cx="47586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prstClr val="black"/>
                </a:solidFill>
                <a:latin typeface="Calibri"/>
              </a:rPr>
              <a:t>WHAT I AM ACCOUNTABLE FOR:</a:t>
            </a: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4745127" y="858330"/>
            <a:ext cx="4291370" cy="400050"/>
            <a:chOff x="4900464" y="218604"/>
            <a:chExt cx="4243536" cy="727376"/>
          </a:xfrm>
          <a:solidFill>
            <a:srgbClr val="EE7219"/>
          </a:solidFill>
        </p:grpSpPr>
        <p:sp>
          <p:nvSpPr>
            <p:cNvPr id="10" name="Trapezoid 9"/>
            <p:cNvSpPr/>
            <p:nvPr/>
          </p:nvSpPr>
          <p:spPr>
            <a:xfrm rot="10800000">
              <a:off x="4900464" y="218604"/>
              <a:ext cx="4243536" cy="68985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en-GB">
                <a:solidFill>
                  <a:srgbClr val="C0504D"/>
                </a:solidFill>
              </a:endParaRP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4940243" y="218604"/>
              <a:ext cx="3664205" cy="727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 dirty="0">
                  <a:solidFill>
                    <a:prstClr val="black"/>
                  </a:solidFill>
                  <a:latin typeface="Calibri"/>
                </a:rPr>
                <a:t>HOW I OPERATE:</a:t>
              </a:r>
              <a:endParaRPr lang="en-GB" altLang="en-US" sz="2000" dirty="0">
                <a:solidFill>
                  <a:prstClr val="black"/>
                </a:solidFill>
                <a:latin typeface="Calibri"/>
                <a:cs typeface="Aharoni" pitchFamily="2" charset="-79"/>
              </a:endParaRP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4694024" y="3751267"/>
            <a:ext cx="4107528" cy="400049"/>
            <a:chOff x="4900463" y="890043"/>
            <a:chExt cx="4243537" cy="475318"/>
          </a:xfrm>
          <a:solidFill>
            <a:srgbClr val="FBC900"/>
          </a:solidFill>
        </p:grpSpPr>
        <p:sp>
          <p:nvSpPr>
            <p:cNvPr id="13" name="Trapezoid 12"/>
            <p:cNvSpPr/>
            <p:nvPr/>
          </p:nvSpPr>
          <p:spPr>
            <a:xfrm rot="10800000">
              <a:off x="4900464" y="955813"/>
              <a:ext cx="4243536" cy="36026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" name="TextBox 15"/>
            <p:cNvSpPr txBox="1">
              <a:spLocks noChangeArrowheads="1"/>
            </p:cNvSpPr>
            <p:nvPr/>
          </p:nvSpPr>
          <p:spPr bwMode="auto">
            <a:xfrm>
              <a:off x="4900463" y="890043"/>
              <a:ext cx="3685253" cy="475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>
                  <a:solidFill>
                    <a:prstClr val="black"/>
                  </a:solidFill>
                  <a:latin typeface="Calibri"/>
                </a:rPr>
                <a:t>WHAT I NEED:</a:t>
              </a:r>
              <a:endParaRPr lang="en-GB" altLang="en-US" sz="2000">
                <a:solidFill>
                  <a:prstClr val="black"/>
                </a:solidFill>
                <a:latin typeface="Calibri"/>
                <a:cs typeface="Aharoni" pitchFamily="2" charset="-79"/>
              </a:endParaRPr>
            </a:p>
          </p:txBody>
        </p:sp>
      </p:grpSp>
      <p:sp>
        <p:nvSpPr>
          <p:cNvPr id="16" name="TextBox 18"/>
          <p:cNvSpPr txBox="1">
            <a:spLocks noChangeArrowheads="1"/>
          </p:cNvSpPr>
          <p:nvPr/>
        </p:nvSpPr>
        <p:spPr bwMode="auto">
          <a:xfrm rot="-5400000">
            <a:off x="3381197" y="2143600"/>
            <a:ext cx="28083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>
                <a:solidFill>
                  <a:srgbClr val="B50156"/>
                </a:solidFill>
                <a:latin typeface="Calibri"/>
              </a:rPr>
              <a:t>      Values Led Leadership</a:t>
            </a:r>
          </a:p>
        </p:txBody>
      </p:sp>
      <p:grpSp>
        <p:nvGrpSpPr>
          <p:cNvPr id="17" name="Group 32"/>
          <p:cNvGrpSpPr>
            <a:grpSpLocks/>
          </p:cNvGrpSpPr>
          <p:nvPr/>
        </p:nvGrpSpPr>
        <p:grpSpPr bwMode="auto">
          <a:xfrm>
            <a:off x="4640390" y="4415478"/>
            <a:ext cx="480799" cy="2095262"/>
            <a:chOff x="4960339" y="4509120"/>
            <a:chExt cx="1671873" cy="1800199"/>
          </a:xfrm>
        </p:grpSpPr>
        <p:sp>
          <p:nvSpPr>
            <p:cNvPr id="18" name="TextBox 29"/>
            <p:cNvSpPr txBox="1">
              <a:spLocks noChangeArrowheads="1"/>
            </p:cNvSpPr>
            <p:nvPr/>
          </p:nvSpPr>
          <p:spPr bwMode="auto">
            <a:xfrm rot="16200000">
              <a:off x="4656007" y="4827739"/>
              <a:ext cx="1785912" cy="1177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1600" b="1">
                  <a:solidFill>
                    <a:srgbClr val="B50156"/>
                  </a:solidFill>
                  <a:latin typeface="Calibri"/>
                  <a:cs typeface="Arial"/>
                </a:rPr>
                <a:t>Skills\Knowledge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60487" y="4509120"/>
              <a:ext cx="1671725" cy="177162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400">
                <a:solidFill>
                  <a:srgbClr val="B50156"/>
                </a:solidFill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5243820" y="4151316"/>
            <a:ext cx="3803067" cy="2846933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b="1" i="1" u="sng" dirty="0"/>
              <a:t>Essential :</a:t>
            </a:r>
            <a:endParaRPr lang="en-GB" sz="1050" b="1" i="1" u="sng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Knowledge of the issues experienced by those affected by substance use issues</a:t>
            </a:r>
            <a:endParaRPr lang="en-GB" sz="105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00000"/>
                </a:solidFill>
              </a:rPr>
              <a:t>Experience and knowledge of effective caseload management including assessing and managing risk; </a:t>
            </a:r>
            <a:endParaRPr lang="en-GB" sz="105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Knowledge of engagement and support strategies;</a:t>
            </a:r>
            <a:endParaRPr lang="en-GB" sz="105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Organisation and IT skills</a:t>
            </a:r>
            <a:endParaRPr lang="en-GB" sz="105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Ability to manage own time, prioritise activities and maintain accountability for your work;</a:t>
            </a:r>
            <a:endParaRPr lang="en-GB" sz="105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Experience of working in partnership with different agencies;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Understanding confidentiality and consent;</a:t>
            </a:r>
            <a:endParaRPr lang="en-GB" sz="105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Maintain clear professional boundaries;</a:t>
            </a:r>
          </a:p>
          <a:p>
            <a:r>
              <a:rPr lang="en-GB" sz="1050" b="1" i="1" u="sng" dirty="0"/>
              <a:t>Desirable : </a:t>
            </a:r>
            <a:endParaRPr lang="en-GB" sz="1050" b="1" i="1" u="sng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 Relevant professional qualification;</a:t>
            </a:r>
            <a:endParaRPr lang="en-GB" sz="105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ea typeface="Calibri"/>
                <a:cs typeface="Calibri"/>
              </a:rPr>
              <a:t>Training in relevant interventions to support individuals affected by substance use</a:t>
            </a:r>
          </a:p>
          <a:p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085" y="1268760"/>
            <a:ext cx="4441463" cy="58169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Effective case management of family member/affected others (may include young people and/or adults);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To carry out comprehensive family/affected others assessments including assessment of personal strengths and identification of any risk factors;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Formulate, monitor and review risk assessments and risk management plans that effectively safeguard and protect the individual and others from harm;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To develop person centred support plans using a strengths-based approach in partnership with family/affected others and those involved in their support network; 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Maintain a high standard of case notes and prepare and present narrative reports as required</a:t>
            </a:r>
            <a:r>
              <a:rPr lang="en-GB" sz="1200" dirty="0">
                <a:solidFill>
                  <a:srgbClr val="000000"/>
                </a:solidFill>
                <a:latin typeface="Calibri"/>
              </a:rPr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/>
              <a:t>Delivering high quality person-centred interventions with family members/affected others in accordance with their needs;</a:t>
            </a:r>
            <a:endParaRPr lang="en-GB" sz="1200" dirty="0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1200" dirty="0"/>
              <a:t>Focus on </a:t>
            </a:r>
            <a:r>
              <a:rPr lang="en-GB" sz="1200" dirty="0">
                <a:cs typeface="Calibri Light"/>
              </a:rPr>
              <a:t>putting the family/affected other first by offering them support, regardless of the behaviour of the user or whether they are engaged with treatment;</a:t>
            </a:r>
            <a:endParaRPr lang="en-GB" sz="1200" dirty="0">
              <a:solidFill>
                <a:srgbClr val="000000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Consistent, timely and accurate collection, recording and reporting of data and information relating to family/affected others;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a typeface="+mn-lt"/>
                <a:cs typeface="+mn-lt"/>
              </a:rPr>
              <a:t>Ensuring achievement of key performance indicators relevant to your role;</a:t>
            </a:r>
            <a:endParaRPr lang="en-GB" sz="12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Effective multiagency working with statutory and non-statutory agencies in relation to the wider presenting needs and complexities of family/affected others;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ea typeface="+mn-lt"/>
                <a:cs typeface="+mn-lt"/>
              </a:rPr>
              <a:t>Ensuring all paperwork and recording in accordance with Lincolnshire Recovery Partnership policy and procedure and follow information governance guidelines. </a:t>
            </a:r>
            <a:endParaRPr lang="en-GB" sz="12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</a:endParaRPr>
          </a:p>
          <a:p>
            <a:r>
              <a:rPr lang="en-GB" sz="1200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4304" y="236728"/>
            <a:ext cx="1003442" cy="100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8921" y="250440"/>
            <a:ext cx="989730" cy="98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1067" y="194626"/>
            <a:ext cx="1075456" cy="107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4452" y="1204502"/>
            <a:ext cx="866589" cy="86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0184" y="212669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7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030" y="47806"/>
            <a:ext cx="477659" cy="477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177" y="54298"/>
            <a:ext cx="471167" cy="47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755" y="62932"/>
            <a:ext cx="462533" cy="46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06"/>
            <a:ext cx="473259" cy="47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5420"/>
            <a:ext cx="450045" cy="45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6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15" y="62932"/>
            <a:ext cx="462533" cy="46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FB05D59-362D-2BEE-E14C-8092B156C3F9}"/>
              </a:ext>
            </a:extLst>
          </p:cNvPr>
          <p:cNvSpPr txBox="1"/>
          <p:nvPr/>
        </p:nvSpPr>
        <p:spPr>
          <a:xfrm>
            <a:off x="5255090" y="1256849"/>
            <a:ext cx="3359425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Demonstrate a positive  attitude to your work; </a:t>
            </a:r>
            <a:r>
              <a:rPr lang="en-US" sz="1100" dirty="0">
                <a:cs typeface="Arial"/>
              </a:rPr>
              <a:t>​</a:t>
            </a:r>
            <a:endParaRPr lang="en-US" sz="1100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You will enjoy helping others and supporting individuals to achieve their goals; </a:t>
            </a:r>
            <a:r>
              <a:rPr lang="en-US" sz="1100" dirty="0">
                <a:cs typeface="Arial"/>
              </a:rPr>
              <a:t>​</a:t>
            </a: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Being a great team member and working collaboratively will be something you enjoy;</a:t>
            </a:r>
            <a:r>
              <a:rPr lang="en-US" sz="1100" dirty="0">
                <a:cs typeface="Arial"/>
              </a:rPr>
              <a:t>​</a:t>
            </a: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Maintain a high-level belief in supporting families and affected others and model a non-judgemental approach;</a:t>
            </a:r>
            <a:r>
              <a:rPr lang="en-US" sz="1100" dirty="0">
                <a:cs typeface="Arial"/>
              </a:rPr>
              <a:t>​</a:t>
            </a: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Reflective practice,  learning and effective team work</a:t>
            </a:r>
            <a:r>
              <a:rPr lang="en-US" sz="1100" dirty="0">
                <a:cs typeface="Arial"/>
              </a:rPr>
              <a:t>​;</a:t>
            </a: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Maintain  professional boundaries and present a professional image at all times; </a:t>
            </a:r>
            <a:r>
              <a:rPr lang="en-US" sz="1100" dirty="0">
                <a:cs typeface="Arial"/>
              </a:rPr>
              <a:t>​</a:t>
            </a:r>
          </a:p>
          <a:p>
            <a:pPr marL="171450" indent="-171450">
              <a:buFont typeface="Arial"/>
              <a:buChar char="•"/>
            </a:pPr>
            <a:r>
              <a:rPr lang="en-GB" sz="1100" dirty="0">
                <a:cs typeface="Arial"/>
              </a:rPr>
              <a:t>Treat everyone with respect and promote individuals  equality, diversity and rights. </a:t>
            </a:r>
          </a:p>
        </p:txBody>
      </p:sp>
    </p:spTree>
    <p:extLst>
      <p:ext uri="{BB962C8B-B14F-4D97-AF65-F5344CB8AC3E}">
        <p14:creationId xmlns:p14="http://schemas.microsoft.com/office/powerpoint/2010/main" val="362983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04302" y="2060848"/>
            <a:ext cx="4152017" cy="3937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endParaRPr lang="en-GB" sz="13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Providing high quality case management to a caseload of family members/affected others including assessment, support planning, risk assessments and case reviews ensuring completion within organisational policy timescales;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Working directly with family/affected others on an individual or group basis to offer structured support through delivering the most appropriate approach e.g. 5 Steps, Steps To Cope, CRAFT, UP, MPACT;</a:t>
            </a:r>
            <a:endParaRPr lang="en-GB" sz="1300">
              <a:solidFill>
                <a:schemeClr val="tx1"/>
              </a:solidFill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cs typeface="Calibri Light" panose="020F0302020204030204" pitchFamily="34" charset="0"/>
              </a:rPr>
              <a:t>Facilitating Family/Affected Others support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cs typeface="Calibri Light"/>
              </a:rPr>
              <a:t>Delivering interventions at times and places to suit family members/affected others;</a:t>
            </a:r>
            <a:endParaRPr lang="en-GB" sz="1300" dirty="0">
              <a:solidFill>
                <a:schemeClr val="tx1"/>
              </a:solidFill>
              <a:ea typeface="Calibri"/>
              <a:cs typeface="Calibri Light" panose="020F03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cs typeface="Calibri Light"/>
              </a:rPr>
              <a:t>When needed/appropriate, to transport family/affected others as part of your engagement with them;</a:t>
            </a:r>
            <a:r>
              <a:rPr lang="en-GB" sz="1300" dirty="0">
                <a:cs typeface="Calibri Light"/>
              </a:rPr>
              <a:t> </a:t>
            </a:r>
            <a:endParaRPr lang="en-US" sz="1300" dirty="0">
              <a:cs typeface="Calibri Ligh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Distributing and training family/affected others in naloxone and other harm reduction interventions where necessary; 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High quality record keeping;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ea typeface="+mn-lt"/>
                <a:cs typeface="+mn-lt"/>
              </a:rPr>
              <a:t>Completing all tasks and documentation to ensure achievement of key performance indicators relevant to your role;</a:t>
            </a:r>
            <a:endParaRPr lang="en-GB" sz="13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Writing reports as required  and attending statutory meetings(e.g. safeguarding reports and meetings).</a:t>
            </a:r>
            <a:endParaRPr lang="en-GB" sz="13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11719" y="96575"/>
            <a:ext cx="91262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 dirty="0">
                <a:solidFill>
                  <a:srgbClr val="B50156"/>
                </a:solidFill>
                <a:latin typeface="+mn-lt"/>
                <a:cs typeface="Arial"/>
              </a:rPr>
              <a:t>Family and Affected Others Worker                                                  Role Expectations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z="800" b="1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4570" y="1168771"/>
            <a:ext cx="4305653" cy="5329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15000"/>
              </a:lnSpc>
            </a:pPr>
            <a:endParaRPr lang="en-GB" sz="1000">
              <a:solidFill>
                <a:schemeClr val="tx1"/>
              </a:solidFill>
            </a:endParaRPr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4745127" y="1146834"/>
            <a:ext cx="4291370" cy="400050"/>
            <a:chOff x="4900464" y="218604"/>
            <a:chExt cx="4243536" cy="727376"/>
          </a:xfrm>
          <a:solidFill>
            <a:srgbClr val="EE7219"/>
          </a:solidFill>
        </p:grpSpPr>
        <p:sp>
          <p:nvSpPr>
            <p:cNvPr id="10" name="Trapezoid 9"/>
            <p:cNvSpPr/>
            <p:nvPr/>
          </p:nvSpPr>
          <p:spPr>
            <a:xfrm rot="10800000">
              <a:off x="4900464" y="218604"/>
              <a:ext cx="4243536" cy="68985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4940243" y="218604"/>
              <a:ext cx="3664205" cy="727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>
                  <a:latin typeface="+mn-lt"/>
                </a:rPr>
                <a:t>PROCESS</a:t>
              </a:r>
              <a:r>
                <a:rPr lang="en-GB" altLang="en-US" sz="2000">
                  <a:solidFill>
                    <a:schemeClr val="accent2"/>
                  </a:solidFill>
                  <a:latin typeface="+mn-lt"/>
                </a:rPr>
                <a:t>:</a:t>
              </a:r>
              <a:endParaRPr lang="en-GB" altLang="en-US" sz="2000">
                <a:solidFill>
                  <a:schemeClr val="accent2"/>
                </a:solidFill>
                <a:latin typeface="+mn-lt"/>
                <a:cs typeface="Aharoni" pitchFamily="2" charset="-79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04570" y="1772816"/>
            <a:ext cx="4233645" cy="39087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Working as part of a team with colleagues including providing cover for planned and unplanned absences;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/>
              <a:t>Actively participate in multi-disciplinary team meetings and other service meetings;</a:t>
            </a:r>
            <a:endParaRPr lang="en-GB" sz="1300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Thorough and timely communication with partner agencies e.g. GPs, Safeguarding, Schools;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Undertaking training to enhance skills, knowledge and practice;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Seeking advice from colleagues, subject matter experts, clinical staff and managers to support practice;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Actively engaging in your own supervision, Ongoing Personal Review and Personal Development Planning Process;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Representing Double Impact and Double Impact’s organisational values at meetings and events; </a:t>
            </a:r>
            <a:endParaRPr lang="en-GB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Ensuring an environment free from discrimination;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000000"/>
                </a:solidFill>
              </a:rPr>
              <a:t>Prioritising safeguarding of children and vulnerable adults and escalating any concerns. </a:t>
            </a:r>
            <a:endParaRPr lang="en-GB" sz="1300" dirty="0">
              <a:solidFill>
                <a:srgbClr val="000000"/>
              </a:solidFill>
              <a:cs typeface="Calibri"/>
            </a:endParaRPr>
          </a:p>
          <a:p>
            <a:endParaRPr lang="en-GB" sz="1400" dirty="0"/>
          </a:p>
        </p:txBody>
      </p:sp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030" y="47806"/>
            <a:ext cx="477659" cy="477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177" y="54298"/>
            <a:ext cx="471167" cy="47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755" y="62932"/>
            <a:ext cx="462533" cy="46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06"/>
            <a:ext cx="473259" cy="47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5420"/>
            <a:ext cx="450045" cy="45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15" y="62932"/>
            <a:ext cx="462533" cy="46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" name="Group 12">
            <a:extLst>
              <a:ext uri="{FF2B5EF4-FFF2-40B4-BE49-F238E27FC236}">
                <a16:creationId xmlns:a16="http://schemas.microsoft.com/office/drawing/2014/main" id="{0CB65F84-CB8D-4CC3-AD38-9F65047C631D}"/>
              </a:ext>
            </a:extLst>
          </p:cNvPr>
          <p:cNvGrpSpPr>
            <a:grpSpLocks/>
          </p:cNvGrpSpPr>
          <p:nvPr/>
        </p:nvGrpSpPr>
        <p:grpSpPr bwMode="auto">
          <a:xfrm>
            <a:off x="204570" y="1165174"/>
            <a:ext cx="4291370" cy="400050"/>
            <a:chOff x="4900464" y="218604"/>
            <a:chExt cx="4243536" cy="727376"/>
          </a:xfrm>
          <a:solidFill>
            <a:srgbClr val="EE7219"/>
          </a:solidFill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E57D268A-4439-4B97-9974-9AE2B6256B84}"/>
                </a:ext>
              </a:extLst>
            </p:cNvPr>
            <p:cNvSpPr/>
            <p:nvPr/>
          </p:nvSpPr>
          <p:spPr>
            <a:xfrm rot="10800000">
              <a:off x="4900464" y="218604"/>
              <a:ext cx="4243536" cy="68985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39" name="TextBox 11">
              <a:extLst>
                <a:ext uri="{FF2B5EF4-FFF2-40B4-BE49-F238E27FC236}">
                  <a16:creationId xmlns:a16="http://schemas.microsoft.com/office/drawing/2014/main" id="{CDE7F2D6-3CD0-4732-9100-D3E112F8A4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0243" y="218604"/>
              <a:ext cx="3664205" cy="727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2000">
                  <a:latin typeface="+mn-lt"/>
                </a:rPr>
                <a:t>PEOPLE</a:t>
              </a:r>
              <a:r>
                <a:rPr lang="en-GB" altLang="en-US" sz="2000">
                  <a:solidFill>
                    <a:schemeClr val="accent2"/>
                  </a:solidFill>
                  <a:latin typeface="+mn-lt"/>
                </a:rPr>
                <a:t>:</a:t>
              </a:r>
              <a:endParaRPr lang="en-GB" altLang="en-US" sz="2000">
                <a:solidFill>
                  <a:schemeClr val="accent2"/>
                </a:solidFill>
                <a:latin typeface="+mn-lt"/>
                <a:cs typeface="Aharoni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9505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fab79d-ae27-432b-824f-0c3eb336183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6B0AA0F18F3045BB0FF886B4DE15B3" ma:contentTypeVersion="15" ma:contentTypeDescription="Create a new document." ma:contentTypeScope="" ma:versionID="041bd118b8bdb317cfef53dca26fa373">
  <xsd:schema xmlns:xsd="http://www.w3.org/2001/XMLSchema" xmlns:xs="http://www.w3.org/2001/XMLSchema" xmlns:p="http://schemas.microsoft.com/office/2006/metadata/properties" xmlns:ns3="affab79d-ae27-432b-824f-0c3eb3361835" xmlns:ns4="c442095f-cbdb-4b3e-b1e4-c457799dc807" targetNamespace="http://schemas.microsoft.com/office/2006/metadata/properties" ma:root="true" ma:fieldsID="a390b8f65b33534fc2648f2906adbeaa" ns3:_="" ns4:_="">
    <xsd:import namespace="affab79d-ae27-432b-824f-0c3eb3361835"/>
    <xsd:import namespace="c442095f-cbdb-4b3e-b1e4-c457799dc8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ab79d-ae27-432b-824f-0c3eb33618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2095f-cbdb-4b3e-b1e4-c457799dc80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7449C3-608B-48DF-B1F4-225B45480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318A3-956A-4AD0-9C70-01AC6C10253B}">
  <ds:schemaRefs>
    <ds:schemaRef ds:uri="http://purl.org/dc/elements/1.1/"/>
    <ds:schemaRef ds:uri="http://schemas.microsoft.com/office/2006/metadata/properties"/>
    <ds:schemaRef ds:uri="affab79d-ae27-432b-824f-0c3eb3361835"/>
    <ds:schemaRef ds:uri="http://purl.org/dc/terms/"/>
    <ds:schemaRef ds:uri="c442095f-cbdb-4b3e-b1e4-c457799dc8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D97ABA-8881-41D3-82E6-9DA1F3F6D5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fab79d-ae27-432b-824f-0c3eb3361835"/>
    <ds:schemaRef ds:uri="c442095f-cbdb-4b3e-b1e4-c457799dc8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747</Words>
  <Application>Microsoft Office PowerPoint</Application>
  <PresentationFormat>On-screen Show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Taylor</dc:creator>
  <cp:lastModifiedBy>Fiona Kelman</cp:lastModifiedBy>
  <cp:revision>62</cp:revision>
  <dcterms:created xsi:type="dcterms:W3CDTF">2021-05-27T10:08:13Z</dcterms:created>
  <dcterms:modified xsi:type="dcterms:W3CDTF">2025-04-29T12:11:34Z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fa061d-e84e-49c5-87e7-e2a61069a670_Enabled">
    <vt:lpwstr>true</vt:lpwstr>
  </property>
  <property fmtid="{D5CDD505-2E9C-101B-9397-08002B2CF9AE}" pid="3" name="MSIP_Label_ebfa061d-e84e-49c5-87e7-e2a61069a670_SetDate">
    <vt:lpwstr>2022-05-26T15:44:45Z</vt:lpwstr>
  </property>
  <property fmtid="{D5CDD505-2E9C-101B-9397-08002B2CF9AE}" pid="4" name="MSIP_Label_ebfa061d-e84e-49c5-87e7-e2a61069a670_Method">
    <vt:lpwstr>Privileged</vt:lpwstr>
  </property>
  <property fmtid="{D5CDD505-2E9C-101B-9397-08002B2CF9AE}" pid="5" name="MSIP_Label_ebfa061d-e84e-49c5-87e7-e2a61069a670_Name">
    <vt:lpwstr>GREEN</vt:lpwstr>
  </property>
  <property fmtid="{D5CDD505-2E9C-101B-9397-08002B2CF9AE}" pid="6" name="MSIP_Label_ebfa061d-e84e-49c5-87e7-e2a61069a670_SiteId">
    <vt:lpwstr>0e3b206e-48d1-4e3a-b599-5e7daeec0bb0</vt:lpwstr>
  </property>
  <property fmtid="{D5CDD505-2E9C-101B-9397-08002B2CF9AE}" pid="7" name="MSIP_Label_ebfa061d-e84e-49c5-87e7-e2a61069a670_ActionId">
    <vt:lpwstr>811b1885-c5ee-43f0-949b-5d00fbc25093</vt:lpwstr>
  </property>
  <property fmtid="{D5CDD505-2E9C-101B-9397-08002B2CF9AE}" pid="8" name="MSIP_Label_ebfa061d-e84e-49c5-87e7-e2a61069a670_ContentBits">
    <vt:lpwstr>2</vt:lpwstr>
  </property>
  <property fmtid="{D5CDD505-2E9C-101B-9397-08002B2CF9AE}" pid="9" name="ClassificationContentMarkingFooterLocations">
    <vt:lpwstr>1_Office Theme:8</vt:lpwstr>
  </property>
  <property fmtid="{D5CDD505-2E9C-101B-9397-08002B2CF9AE}" pid="10" name="ClassificationContentMarkingFooterText">
    <vt:lpwstr>GREEN</vt:lpwstr>
  </property>
  <property fmtid="{D5CDD505-2E9C-101B-9397-08002B2CF9AE}" pid="11" name="ContentTypeId">
    <vt:lpwstr>0x0101002C6B0AA0F18F3045BB0FF886B4DE15B3</vt:lpwstr>
  </property>
  <property fmtid="{D5CDD505-2E9C-101B-9397-08002B2CF9AE}" pid="12" name="Order">
    <vt:r8>43900</vt:r8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_ExtendedDescription">
    <vt:lpwstr/>
  </property>
  <property fmtid="{D5CDD505-2E9C-101B-9397-08002B2CF9AE}" pid="16" name="TriggerFlowInfo">
    <vt:lpwstr/>
  </property>
  <property fmtid="{D5CDD505-2E9C-101B-9397-08002B2CF9AE}" pid="17" name="ComplianceAssetId">
    <vt:lpwstr/>
  </property>
  <property fmtid="{D5CDD505-2E9C-101B-9397-08002B2CF9AE}" pid="18" name="TemplateUrl">
    <vt:lpwstr/>
  </property>
</Properties>
</file>